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5" r:id="rId3"/>
    <p:sldId id="273" r:id="rId4"/>
    <p:sldId id="257" r:id="rId5"/>
    <p:sldId id="274" r:id="rId6"/>
    <p:sldId id="289" r:id="rId7"/>
    <p:sldId id="290" r:id="rId8"/>
    <p:sldId id="259" r:id="rId9"/>
    <p:sldId id="291" r:id="rId10"/>
    <p:sldId id="261" r:id="rId11"/>
    <p:sldId id="27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238" autoAdjust="0"/>
    <p:restoredTop sz="94660"/>
  </p:normalViewPr>
  <p:slideViewPr>
    <p:cSldViewPr snapToGrid="0">
      <p:cViewPr varScale="1">
        <p:scale>
          <a:sx n="90" d="100"/>
          <a:sy n="90" d="100"/>
        </p:scale>
        <p:origin x="208"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7"/>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9"/>
          <p:cNvSpPr>
            <a:spLocks noGrp="1" noRot="1" noChangeAspect="1" noMove="1" noResize="1" noEditPoints="1" noAdjustHandles="1" noChangeArrowheads="1" noChangeShapeType="1" noTextEdit="1"/>
          </p:cNvSpPr>
          <p:nvPr/>
        </p:nvSpPr>
        <p:spPr>
          <a:xfrm rot="5400000" flipH="1">
            <a:off x="-638515" y="639280"/>
            <a:ext cx="6858000" cy="5579440"/>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a:spLocks noGrp="1" noRot="1" noChangeAspect="1" noMove="1" noResize="1" noEditPoints="1" noAdjustHandles="1" noChangeArrowheads="1" noChangeShapeType="1" noTextEdit="1"/>
          </p:cNvSpPr>
          <p:nvPr/>
        </p:nvSpPr>
        <p:spPr>
          <a:xfrm rot="5400000" flipH="1">
            <a:off x="-393206" y="395206"/>
            <a:ext cx="6346209" cy="5576080"/>
          </a:xfrm>
          <a:prstGeom prst="rect">
            <a:avLst/>
          </a:prstGeom>
          <a:gradFill>
            <a:gsLst>
              <a:gs pos="0">
                <a:srgbClr val="000000">
                  <a:alpha val="0"/>
                </a:srgbClr>
              </a:gs>
              <a:gs pos="99000">
                <a:schemeClr val="accent1">
                  <a:alpha val="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a:spLocks noGrp="1" noRot="1" noChangeAspect="1" noMove="1" noResize="1" noEditPoints="1" noAdjustHandles="1" noChangeArrowheads="1" noChangeShapeType="1" noTextEdit="1"/>
          </p:cNvSpPr>
          <p:nvPr/>
        </p:nvSpPr>
        <p:spPr>
          <a:xfrm rot="5400000" flipH="1">
            <a:off x="1528907" y="2818967"/>
            <a:ext cx="2501979" cy="5576080"/>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15"/>
          <p:cNvSpPr>
            <a:spLocks noGrp="1" noRot="1" noChangeAspect="1" noMove="1" noResize="1" noEditPoints="1" noAdjustHandles="1" noChangeArrowheads="1" noChangeShapeType="1" noTextEdit="1"/>
          </p:cNvSpPr>
          <p:nvPr/>
        </p:nvSpPr>
        <p:spPr>
          <a:xfrm rot="5400000" flipH="1">
            <a:off x="-425002" y="852793"/>
            <a:ext cx="6858001" cy="5152412"/>
          </a:xfrm>
          <a:prstGeom prst="rect">
            <a:avLst/>
          </a:prstGeom>
          <a:gradFill>
            <a:gsLst>
              <a:gs pos="0">
                <a:srgbClr val="000000">
                  <a:alpha val="0"/>
                </a:srgbClr>
              </a:gs>
              <a:gs pos="99000">
                <a:schemeClr val="accent1">
                  <a:alpha val="11000"/>
                </a:scheme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17"/>
          <p:cNvSpPr>
            <a:spLocks noGrp="1" noRot="1" noChangeAspect="1" noMove="1" noResize="1" noEditPoints="1" noAdjustHandles="1" noChangeArrowheads="1" noChangeShapeType="1" noTextEdit="1"/>
          </p:cNvSpPr>
          <p:nvPr/>
        </p:nvSpPr>
        <p:spPr>
          <a:xfrm rot="6097846">
            <a:off x="818753" y="1128497"/>
            <a:ext cx="4318303" cy="4318303"/>
          </a:xfrm>
          <a:prstGeom prst="ellipse">
            <a:avLst/>
          </a:prstGeom>
          <a:gradFill>
            <a:gsLst>
              <a:gs pos="39000">
                <a:schemeClr val="accent1">
                  <a:alpha val="0"/>
                </a:schemeClr>
              </a:gs>
              <a:gs pos="100000">
                <a:schemeClr val="accent1">
                  <a:lumMod val="60000"/>
                  <a:lumOff val="40000"/>
                  <a:alpha val="15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26396" y="586855"/>
            <a:ext cx="4230100" cy="3387497"/>
          </a:xfrm>
        </p:spPr>
        <p:txBody>
          <a:bodyPr anchor="b">
            <a:normAutofit/>
          </a:bodyPr>
          <a:lstStyle/>
          <a:p>
            <a:pPr algn="r"/>
            <a:r>
              <a:rPr lang="en-US" sz="4000">
                <a:ln w="9525">
                  <a:solidFill>
                    <a:schemeClr val="bg1"/>
                  </a:solidFill>
                  <a:prstDash val="solid"/>
                </a:ln>
                <a:solidFill>
                  <a:srgbClr val="FFFFFF"/>
                </a:solidFill>
                <a:effectLst>
                  <a:outerShdw blurRad="12700" dist="38100" dir="2700000" algn="tl" rotWithShape="0">
                    <a:schemeClr val="bg1">
                      <a:lumMod val="50000"/>
                      <a:lumMod val="50000"/>
                    </a:schemeClr>
                  </a:outerShdw>
                </a:effectLst>
                <a:sym typeface="+mn-ea"/>
              </a:rPr>
              <a:t>Fantasy Premium League</a:t>
            </a:r>
            <a:br>
              <a:rPr lang="en-US" sz="4000">
                <a:ln w="9525">
                  <a:solidFill>
                    <a:schemeClr val="bg1"/>
                  </a:solidFill>
                  <a:prstDash val="solid"/>
                </a:ln>
                <a:solidFill>
                  <a:srgbClr val="FFFFFF"/>
                </a:solidFill>
                <a:effectLst>
                  <a:outerShdw blurRad="12700" dist="38100" dir="2700000" algn="tl" rotWithShape="0">
                    <a:schemeClr val="bg1">
                      <a:lumMod val="50000"/>
                      <a:lumMod val="50000"/>
                    </a:schemeClr>
                  </a:outerShdw>
                </a:effectLst>
              </a:rPr>
            </a:br>
            <a:endParaRPr lang="en-US" sz="4000">
              <a:solidFill>
                <a:srgbClr val="FFFFFF"/>
              </a:solidFill>
            </a:endParaRPr>
          </a:p>
        </p:txBody>
      </p:sp>
      <p:sp>
        <p:nvSpPr>
          <p:cNvPr id="3" name="Content Placeholder 2"/>
          <p:cNvSpPr>
            <a:spLocks noGrp="1"/>
          </p:cNvSpPr>
          <p:nvPr>
            <p:ph idx="1"/>
          </p:nvPr>
        </p:nvSpPr>
        <p:spPr>
          <a:xfrm>
            <a:off x="5579745" y="649605"/>
            <a:ext cx="5785485" cy="5546090"/>
          </a:xfrm>
          <a:solidFill>
            <a:schemeClr val="tx1"/>
          </a:solidFill>
          <a:ln>
            <a:solidFill>
              <a:schemeClr val="tx2"/>
            </a:solidFill>
          </a:ln>
        </p:spPr>
        <p:txBody>
          <a:bodyPr anchor="ctr">
            <a:normAutofit/>
            <a:scene3d>
              <a:camera prst="orthographicFront"/>
              <a:lightRig rig="threePt" dir="t"/>
            </a:scene3d>
          </a:bodyPr>
          <a:lstStyle/>
          <a:p>
            <a:pPr marL="0" indent="0">
              <a:buNone/>
            </a:pPr>
            <a:r>
              <a:rPr lang="en-US" sz="2000" dirty="0">
                <a:ln w="9525">
                  <a:solidFill>
                    <a:schemeClr val="bg1"/>
                  </a:solidFill>
                  <a:prstDash val="solid"/>
                </a:ln>
                <a:effectLst>
                  <a:outerShdw blurRad="12700" dist="38100" dir="2700000" algn="tl" rotWithShape="0">
                    <a:schemeClr val="bg1">
                      <a:lumMod val="50000"/>
                      <a:lumMod val="50000"/>
                    </a:schemeClr>
                  </a:outerShdw>
                </a:effectLst>
              </a:rPr>
              <a:t>Link : https://</a:t>
            </a:r>
            <a:r>
              <a:rPr lang="en-US" sz="2000" dirty="0" err="1">
                <a:ln w="9525">
                  <a:solidFill>
                    <a:schemeClr val="bg1"/>
                  </a:solidFill>
                  <a:prstDash val="solid"/>
                </a:ln>
                <a:effectLst>
                  <a:outerShdw blurRad="12700" dist="38100" dir="2700000" algn="tl" rotWithShape="0">
                    <a:schemeClr val="bg1">
                      <a:lumMod val="50000"/>
                      <a:lumMod val="50000"/>
                    </a:schemeClr>
                  </a:outerShdw>
                </a:effectLst>
              </a:rPr>
              <a:t>www.kaggle.com</a:t>
            </a:r>
            <a:r>
              <a:rPr lang="en-US" sz="2000" dirty="0">
                <a:ln w="9525">
                  <a:solidFill>
                    <a:schemeClr val="bg1"/>
                  </a:solidFill>
                  <a:prstDash val="solid"/>
                </a:ln>
                <a:effectLst>
                  <a:outerShdw blurRad="12700" dist="38100" dir="2700000" algn="tl" rotWithShape="0">
                    <a:schemeClr val="bg1">
                      <a:lumMod val="50000"/>
                      <a:lumMod val="50000"/>
                    </a:schemeClr>
                  </a:outerShdw>
                </a:effectLst>
              </a:rPr>
              <a:t>/datasets/</a:t>
            </a:r>
            <a:r>
              <a:rPr lang="en-US" sz="2000" dirty="0" err="1">
                <a:ln w="9525">
                  <a:solidFill>
                    <a:schemeClr val="bg1"/>
                  </a:solidFill>
                  <a:prstDash val="solid"/>
                </a:ln>
                <a:effectLst>
                  <a:outerShdw blurRad="12700" dist="38100" dir="2700000" algn="tl" rotWithShape="0">
                    <a:schemeClr val="bg1">
                      <a:lumMod val="50000"/>
                      <a:lumMod val="50000"/>
                    </a:schemeClr>
                  </a:outerShdw>
                </a:effectLst>
              </a:rPr>
              <a:t>ritviyer</a:t>
            </a:r>
            <a:r>
              <a:rPr lang="en-US" sz="2000" dirty="0">
                <a:ln w="9525">
                  <a:solidFill>
                    <a:schemeClr val="bg1"/>
                  </a:solidFill>
                  <a:prstDash val="solid"/>
                </a:ln>
                <a:effectLst>
                  <a:outerShdw blurRad="12700" dist="38100" dir="2700000" algn="tl" rotWithShape="0">
                    <a:schemeClr val="bg1">
                      <a:lumMod val="50000"/>
                      <a:lumMod val="50000"/>
                    </a:schemeClr>
                  </a:outerShdw>
                </a:effectLst>
              </a:rPr>
              <a:t>/fantasy-premier-league-dataset</a:t>
            </a:r>
            <a:endParaRPr lang="en-US" sz="2000" dirty="0">
              <a:ln w="9525">
                <a:solidFill>
                  <a:schemeClr val="bg1"/>
                </a:solidFill>
                <a:prstDash val="solid"/>
              </a:ln>
              <a:effectLst>
                <a:outerShdw blurRad="12700" dist="38100" dir="2700000" algn="tl" rotWithShape="0">
                  <a:schemeClr val="bg1">
                    <a:lumMod val="50000"/>
                    <a:lumMod val="50000"/>
                  </a:schemeClr>
                </a:outerShdw>
              </a:effectLst>
            </a:endParaRPr>
          </a:p>
          <a:p>
            <a:pPr marL="0" indent="0">
              <a:buNone/>
            </a:pPr>
            <a:endParaRPr lang="en-US" sz="2000" dirty="0">
              <a:ln w="9525">
                <a:solidFill>
                  <a:schemeClr val="bg1"/>
                </a:solidFill>
                <a:prstDash val="solid"/>
              </a:ln>
              <a:effectLst>
                <a:outerShdw blurRad="12700" dist="38100" dir="2700000" algn="tl" rotWithShape="0">
                  <a:schemeClr val="bg1">
                    <a:lumMod val="50000"/>
                    <a:lumMod val="50000"/>
                  </a:schemeClr>
                </a:outerShdw>
              </a:effectLst>
            </a:endParaRPr>
          </a:p>
          <a:p>
            <a:pPr marL="0" indent="0" algn="just">
              <a:buNone/>
            </a:pPr>
            <a:r>
              <a:rPr lang="en-US" sz="2000" dirty="0">
                <a:ln w="9525">
                  <a:solidFill>
                    <a:schemeClr val="bg1"/>
                  </a:solidFill>
                  <a:prstDash val="solid"/>
                </a:ln>
                <a:effectLst>
                  <a:outerShdw blurRad="12700" dist="38100" dir="2700000" algn="tl" rotWithShape="0">
                    <a:schemeClr val="bg1">
                      <a:lumMod val="50000"/>
                      <a:lumMod val="50000"/>
                    </a:schemeClr>
                  </a:outerShdw>
                </a:effectLst>
              </a:rPr>
              <a:t>Research Purpose:</a:t>
            </a:r>
            <a:endParaRPr lang="en-US" sz="2000" dirty="0">
              <a:ln w="9525">
                <a:solidFill>
                  <a:schemeClr val="bg1"/>
                </a:solidFill>
                <a:prstDash val="solid"/>
              </a:ln>
              <a:effectLst>
                <a:outerShdw blurRad="12700" dist="38100" dir="2700000" algn="tl" rotWithShape="0">
                  <a:schemeClr val="bg1">
                    <a:lumMod val="50000"/>
                    <a:lumMod val="50000"/>
                  </a:schemeClr>
                </a:outerShdw>
              </a:effectLst>
            </a:endParaRPr>
          </a:p>
          <a:p>
            <a:pPr marL="0" indent="0" algn="just">
              <a:buNone/>
            </a:pPr>
            <a:r>
              <a:rPr lang="en-US" sz="2000" dirty="0">
                <a:ln w="9525">
                  <a:solidFill>
                    <a:schemeClr val="bg1"/>
                  </a:solidFill>
                  <a:prstDash val="solid"/>
                </a:ln>
                <a:effectLst>
                  <a:outerShdw blurRad="12700" dist="38100" dir="2700000" algn="tl" rotWithShape="0">
                    <a:schemeClr val="bg1">
                      <a:lumMod val="50000"/>
                      <a:lumMod val="50000"/>
                    </a:schemeClr>
                  </a:outerShdw>
                </a:effectLst>
              </a:rPr>
              <a:t>I have choosen this dataset to know how each player is ranked and is auctioned based on which feilds and whether that player can play the coming match and which player we can select for our FPL game.</a:t>
            </a:r>
            <a:endParaRPr lang="en-US" sz="2000" dirty="0">
              <a:ln w="9525">
                <a:solidFill>
                  <a:schemeClr val="bg1"/>
                </a:solidFill>
                <a:prstDash val="solid"/>
              </a:ln>
              <a:effectLst>
                <a:outerShdw blurRad="12700" dist="38100" dir="2700000" algn="tl" rotWithShape="0">
                  <a:schemeClr val="bg1">
                    <a:lumMod val="50000"/>
                    <a:lumMod val="50000"/>
                  </a:schemeClr>
                </a:outerShdw>
              </a:effectLst>
            </a:endParaRPr>
          </a:p>
          <a:p>
            <a:pPr marL="0" indent="0">
              <a:buNone/>
            </a:pPr>
            <a:endParaRPr lang="en-US" sz="2000" dirty="0">
              <a:ln w="9525">
                <a:solidFill>
                  <a:schemeClr val="bg1"/>
                </a:solidFill>
                <a:prstDash val="solid"/>
              </a:ln>
              <a:effectLst>
                <a:outerShdw blurRad="12700" dist="38100" dir="2700000" algn="tl" rotWithShape="0">
                  <a:schemeClr val="bg1">
                    <a:lumMod val="50000"/>
                    <a:lumMod val="50000"/>
                  </a:schemeClr>
                </a:outerShdw>
              </a:effectLst>
            </a:endParaRPr>
          </a:p>
          <a:p>
            <a:pPr marL="0" indent="0">
              <a:buNone/>
            </a:pPr>
            <a:endParaRPr lang="en-US" sz="2000" dirty="0">
              <a:ln w="9525">
                <a:solidFill>
                  <a:schemeClr val="bg1"/>
                </a:solidFill>
                <a:prstDash val="solid"/>
              </a:ln>
              <a:effectLst>
                <a:outerShdw blurRad="12700" dist="38100" dir="2700000" algn="tl" rotWithShape="0">
                  <a:schemeClr val="bg1">
                    <a:lumMod val="50000"/>
                    <a:lumMod val="50000"/>
                  </a:schemeClr>
                </a:outerShdw>
              </a:effectLst>
            </a:endParaRPr>
          </a:p>
          <a:p>
            <a:pPr marL="0" indent="0">
              <a:buNone/>
            </a:pPr>
            <a:endParaRPr lang="en-US" sz="2000" dirty="0">
              <a:ln w="9525">
                <a:solidFill>
                  <a:schemeClr val="bg1"/>
                </a:solidFill>
                <a:prstDash val="solid"/>
              </a:ln>
              <a:effectLst>
                <a:outerShdw blurRad="12700" dist="38100" dir="2700000" algn="tl" rotWithShape="0">
                  <a:schemeClr val="bg1">
                    <a:lumMod val="50000"/>
                    <a:lumMod val="5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a:spLocks noGrp="1" noRot="1" noChangeAspect="1" noMove="1" noResize="1" noEditPoints="1" noAdjustHandles="1" noChangeArrowheads="1" noChangeShapeType="1" noTextEdit="1"/>
          </p:cNvSpPr>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a:spLocks noGrp="1" noRot="1" noChangeAspect="1" noMove="1" noResize="1" noEditPoints="1" noAdjustHandles="1" noChangeArrowheads="1" noChangeShapeType="1" noTextEdit="1"/>
          </p:cNvSpPr>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a:spLocks noGrp="1" noRot="1" noChangeAspect="1" noMove="1" noResize="1" noEditPoints="1" noAdjustHandles="1" noChangeArrowheads="1" noChangeShapeType="1" noTextEdit="1"/>
          </p:cNvSpPr>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a:spLocks noGrp="1" noRot="1" noChangeAspect="1" noMove="1" noResize="1" noEditPoints="1" noAdjustHandles="1" noChangeArrowheads="1" noChangeShapeType="1" noTextEdit="1"/>
          </p:cNvSpPr>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a:spLocks noGrp="1" noRot="1" noChangeAspect="1" noMove="1" noResize="1" noEditPoints="1" noAdjustHandles="1" noChangeArrowheads="1" noChangeShapeType="1" noTextEdit="1"/>
          </p:cNvSpPr>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a:spLocks noGrp="1" noRot="1" noChangeAspect="1" noMove="1" noResize="1" noEditPoints="1" noAdjustHandles="1" noChangeArrowheads="1" noChangeShapeType="1" noTextEdit="1"/>
          </p:cNvSpPr>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4162567" y="818984"/>
            <a:ext cx="6714699" cy="3178689"/>
          </a:xfrm>
        </p:spPr>
        <p:txBody>
          <a:bodyPr vert="horz" lIns="91440" tIns="45720" rIns="91440" bIns="45720" rtlCol="0" anchor="b">
            <a:normAutofit/>
          </a:bodyPr>
          <a:lstStyle/>
          <a:p>
            <a:endParaRPr lang="en-US" sz="4800" kern="1200">
              <a:solidFill>
                <a:srgbClr val="FFFFFF"/>
              </a:solidFill>
              <a:latin typeface="+mj-lt"/>
              <a:ea typeface="+mj-ea"/>
              <a:cs typeface="+mj-cs"/>
            </a:endParaRPr>
          </a:p>
        </p:txBody>
      </p:sp>
      <p:sp>
        <p:nvSpPr>
          <p:cNvPr id="22" name="Rectangle 21"/>
          <p:cNvSpPr>
            <a:spLocks noGrp="1" noRot="1" noChangeAspect="1" noMove="1" noResize="1" noEditPoints="1" noAdjustHandles="1" noChangeArrowheads="1" noChangeShapeType="1" noTextEdit="1"/>
          </p:cNvSpPr>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natomy-of-the-Perfect-Thank-You-Page-1"/>
          <p:cNvPicPr>
            <a:picLocks noChangeAspect="1"/>
          </p:cNvPicPr>
          <p:nvPr/>
        </p:nvPicPr>
        <p:blipFill>
          <a:blip r:embed="rId1"/>
          <a:stretch>
            <a:fillRect/>
          </a:stretch>
        </p:blipFill>
        <p:spPr>
          <a:xfrm>
            <a:off x="514985" y="819150"/>
            <a:ext cx="11187430" cy="54133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p:cNvSpPr>
            <a:spLocks noGrp="1" noRot="1" noChangeAspect="1" noMove="1" noResize="1" noEditPoints="1" noAdjustHandles="1" noChangeArrowheads="1" noChangeShapeType="1" noTextEdit="1"/>
          </p:cNvSpPr>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a:spLocks noGrp="1" noRot="1" noChangeAspect="1" noMove="1" noResize="1" noEditPoints="1" noAdjustHandles="1" noChangeArrowheads="1" noChangeShapeType="1" noTextEdit="1"/>
          </p:cNvSpPr>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a:spLocks noGrp="1" noRot="1" noChangeAspect="1" noMove="1" noResize="1" noEditPoints="1" noAdjustHandles="1" noChangeArrowheads="1" noChangeShapeType="1" noTextEdit="1"/>
          </p:cNvSpPr>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a:spLocks noGrp="1" noRot="1" noChangeAspect="1" noMove="1" noResize="1" noEditPoints="1" noAdjustHandles="1" noChangeArrowheads="1" noChangeShapeType="1" noTextEdit="1"/>
          </p:cNvSpPr>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p:cNvSpPr>
            <a:spLocks noGrp="1" noRot="1" noChangeAspect="1" noMove="1" noResize="1" noEditPoints="1" noAdjustHandles="1" noChangeArrowheads="1" noChangeShapeType="1" noTextEdit="1"/>
          </p:cNvSpPr>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Rectangle 30"/>
          <p:cNvSpPr>
            <a:spLocks noGrp="1" noRot="1" noChangeAspect="1" noMove="1" noResize="1" noEditPoints="1" noAdjustHandles="1" noChangeArrowheads="1" noChangeShapeType="1" noTextEdit="1"/>
          </p:cNvSpPr>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66725" y="1388110"/>
            <a:ext cx="3201670" cy="2586355"/>
          </a:xfrm>
        </p:spPr>
        <p:txBody>
          <a:bodyPr anchor="b">
            <a:normAutofit fontScale="90000"/>
          </a:bodyPr>
          <a:lstStyle/>
          <a:p>
            <a:pPr algn="l"/>
            <a:r>
              <a:rPr lang="en-US" sz="3110">
                <a:solidFill>
                  <a:srgbClr val="FFFFFF"/>
                </a:solidFill>
              </a:rPr>
              <a:t>The main fields I choosed from the Dataset are :</a:t>
            </a:r>
            <a:br>
              <a:rPr lang="en-US" sz="3110">
                <a:solidFill>
                  <a:srgbClr val="FFFFFF"/>
                </a:solidFill>
              </a:rPr>
            </a:br>
            <a:br>
              <a:rPr lang="en-US" sz="3110">
                <a:solidFill>
                  <a:srgbClr val="FFFFFF"/>
                </a:solidFill>
              </a:rPr>
            </a:br>
            <a:r>
              <a:rPr lang="en-US" sz="3110">
                <a:solidFill>
                  <a:srgbClr val="FFFFFF"/>
                </a:solidFill>
              </a:rPr>
              <a:t>1) Position </a:t>
            </a:r>
            <a:br>
              <a:rPr lang="en-US" sz="3110">
                <a:solidFill>
                  <a:srgbClr val="FFFFFF"/>
                </a:solidFill>
              </a:rPr>
            </a:br>
            <a:r>
              <a:rPr lang="en-US" sz="3110">
                <a:solidFill>
                  <a:srgbClr val="FFFFFF"/>
                </a:solidFill>
              </a:rPr>
              <a:t>2) Rank </a:t>
            </a:r>
            <a:br>
              <a:rPr lang="en-US" sz="3110">
                <a:solidFill>
                  <a:srgbClr val="FFFFFF"/>
                </a:solidFill>
              </a:rPr>
            </a:br>
            <a:r>
              <a:rPr lang="en-US" sz="3110">
                <a:solidFill>
                  <a:srgbClr val="FFFFFF"/>
                </a:solidFill>
              </a:rPr>
              <a:t>3)Expected Goals</a:t>
            </a:r>
            <a:br>
              <a:rPr lang="en-US" sz="3110">
                <a:solidFill>
                  <a:srgbClr val="FFFFFF"/>
                </a:solidFill>
              </a:rPr>
            </a:br>
            <a:r>
              <a:rPr lang="en-US" sz="3110">
                <a:solidFill>
                  <a:srgbClr val="FFFFFF"/>
                </a:solidFill>
              </a:rPr>
              <a:t>4) Goals Scored</a:t>
            </a:r>
            <a:br>
              <a:rPr lang="en-US" sz="3110">
                <a:solidFill>
                  <a:srgbClr val="FFFFFF"/>
                </a:solidFill>
              </a:rPr>
            </a:br>
            <a:r>
              <a:rPr lang="en-US" sz="3110">
                <a:solidFill>
                  <a:srgbClr val="FFFFFF"/>
                </a:solidFill>
              </a:rPr>
              <a:t>5) Penalties</a:t>
            </a:r>
            <a:endParaRPr lang="en-US" sz="3110">
              <a:solidFill>
                <a:srgbClr val="FFFFFF"/>
              </a:solidFill>
            </a:endParaRPr>
          </a:p>
        </p:txBody>
      </p:sp>
      <p:pic>
        <p:nvPicPr>
          <p:cNvPr id="3" name="Picture 1" descr="Screen Shot 2023-03-05 at 10.10.43 AM"/>
          <p:cNvPicPr>
            <a:picLocks noChangeAspect="1"/>
          </p:cNvPicPr>
          <p:nvPr>
            <p:ph idx="1"/>
          </p:nvPr>
        </p:nvPicPr>
        <p:blipFill>
          <a:blip r:embed="rId1"/>
          <a:srcRect l="8720" t="3820" r="9130" b="6454"/>
          <a:stretch>
            <a:fillRect/>
          </a:stretch>
        </p:blipFill>
        <p:spPr>
          <a:xfrm>
            <a:off x="4361815" y="586740"/>
            <a:ext cx="7420610" cy="535051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a:spLocks noGrp="1" noRot="1" noChangeAspect="1" noMove="1" noResize="1" noEditPoints="1" noAdjustHandles="1" noChangeArrowheads="1" noChangeShapeType="1" noTextEdit="1"/>
          </p:cNvSpPr>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a:spLocks noGrp="1" noRot="1" noChangeAspect="1" noMove="1" noResize="1" noEditPoints="1" noAdjustHandles="1" noChangeArrowheads="1" noChangeShapeType="1" noTextEdit="1"/>
          </p:cNvSpPr>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p:cNvSpPr>
            <a:spLocks noGrp="1" noRot="1" noChangeAspect="1" noMove="1" noResize="1" noEditPoints="1" noAdjustHandles="1" noChangeArrowheads="1" noChangeShapeType="1" noTextEdit="1"/>
          </p:cNvSpPr>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Outliers</a:t>
            </a:r>
            <a:endParaRPr lang="en-US" sz="4000" kern="1200">
              <a:solidFill>
                <a:srgbClr val="FFFFFF"/>
              </a:solidFill>
              <a:latin typeface="+mj-lt"/>
              <a:ea typeface="+mj-ea"/>
              <a:cs typeface="+mj-cs"/>
            </a:endParaRPr>
          </a:p>
        </p:txBody>
      </p:sp>
      <p:pic>
        <p:nvPicPr>
          <p:cNvPr id="4" name="Picture 2" descr="b399e79a-f702-4639-b0de-b4243e755ce4"/>
          <p:cNvPicPr>
            <a:picLocks noGrp="1" noChangeAspect="1"/>
          </p:cNvPicPr>
          <p:nvPr>
            <p:ph idx="1"/>
          </p:nvPr>
        </p:nvPicPr>
        <p:blipFill>
          <a:blip r:embed="rId1"/>
          <a:stretch>
            <a:fillRect/>
          </a:stretch>
        </p:blipFill>
        <p:spPr>
          <a:xfrm>
            <a:off x="4502428" y="493541"/>
            <a:ext cx="7225748" cy="587091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p:cNvSpPr>
            <a:spLocks noGrp="1" noRot="1" noChangeAspect="1" noMove="1" noResize="1" noEditPoints="1" noAdjustHandles="1" noChangeArrowheads="1" noChangeShapeType="1" noTextEdit="1"/>
          </p:cNvSpPr>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a:spLocks noGrp="1" noRot="1" noChangeAspect="1" noMove="1" noResize="1" noEditPoints="1" noAdjustHandles="1" noChangeArrowheads="1" noChangeShapeType="1" noTextEdit="1"/>
          </p:cNvSpPr>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a:spLocks noGrp="1" noRot="1" noChangeAspect="1" noMove="1" noResize="1" noEditPoints="1" noAdjustHandles="1" noChangeArrowheads="1" noChangeShapeType="1" noTextEdit="1"/>
          </p:cNvSpPr>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a:spLocks noGrp="1" noRot="1" noChangeAspect="1" noMove="1" noResize="1" noEditPoints="1" noAdjustHandles="1" noChangeArrowheads="1" noChangeShapeType="1" noTextEdit="1"/>
          </p:cNvSpPr>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p:cNvSpPr>
            <a:spLocks noGrp="1" noRot="1" noChangeAspect="1" noMove="1" noResize="1" noEditPoints="1" noAdjustHandles="1" noChangeArrowheads="1" noChangeShapeType="1" noTextEdit="1"/>
          </p:cNvSpPr>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Rectangle 30"/>
          <p:cNvSpPr>
            <a:spLocks noGrp="1" noRot="1" noChangeAspect="1" noMove="1" noResize="1" noEditPoints="1" noAdjustHandles="1" noChangeArrowheads="1" noChangeShapeType="1" noTextEdit="1"/>
          </p:cNvSpPr>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Correlation Between </a:t>
            </a:r>
            <a:br>
              <a:rPr lang="en-US" sz="4000">
                <a:solidFill>
                  <a:srgbClr val="FFFFFF"/>
                </a:solidFill>
              </a:rPr>
            </a:br>
            <a:r>
              <a:rPr lang="en-US" sz="4000">
                <a:solidFill>
                  <a:srgbClr val="FFFFFF"/>
                </a:solidFill>
              </a:rPr>
              <a:t>expected goals and goals scored</a:t>
            </a:r>
            <a:endParaRPr lang="en-US" sz="4000">
              <a:solidFill>
                <a:srgbClr val="FFFFFF"/>
              </a:solidFill>
            </a:endParaRPr>
          </a:p>
        </p:txBody>
      </p:sp>
      <p:pic>
        <p:nvPicPr>
          <p:cNvPr id="10" name="Picture 10" descr="WhatsApp Image 2023-03-06 at 1.24.59 PM"/>
          <p:cNvPicPr>
            <a:picLocks noChangeAspect="1"/>
          </p:cNvPicPr>
          <p:nvPr>
            <p:ph idx="1"/>
          </p:nvPr>
        </p:nvPicPr>
        <p:blipFill>
          <a:blip r:embed="rId1"/>
          <a:stretch>
            <a:fillRect/>
          </a:stretch>
        </p:blipFill>
        <p:spPr>
          <a:xfrm>
            <a:off x="4581525" y="1299845"/>
            <a:ext cx="6823075" cy="456946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p:cNvSpPr>
            <a:spLocks noGrp="1" noRot="1" noChangeAspect="1" noMove="1" noResize="1" noEditPoints="1" noAdjustHandles="1" noChangeArrowheads="1" noChangeShapeType="1" noTextEdit="1"/>
          </p:cNvSpPr>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a:spLocks noGrp="1" noRot="1" noChangeAspect="1" noMove="1" noResize="1" noEditPoints="1" noAdjustHandles="1" noChangeArrowheads="1" noChangeShapeType="1" noTextEdit="1"/>
          </p:cNvSpPr>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a:spLocks noGrp="1" noRot="1" noChangeAspect="1" noMove="1" noResize="1" noEditPoints="1" noAdjustHandles="1" noChangeArrowheads="1" noChangeShapeType="1" noTextEdit="1"/>
          </p:cNvSpPr>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a:spLocks noGrp="1" noRot="1" noChangeAspect="1" noMove="1" noResize="1" noEditPoints="1" noAdjustHandles="1" noChangeArrowheads="1" noChangeShapeType="1" noTextEdit="1"/>
          </p:cNvSpPr>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p:cNvSpPr>
            <a:spLocks noGrp="1" noRot="1" noChangeAspect="1" noMove="1" noResize="1" noEditPoints="1" noAdjustHandles="1" noChangeArrowheads="1" noChangeShapeType="1" noTextEdit="1"/>
          </p:cNvSpPr>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1" name="Rectangle 30"/>
          <p:cNvSpPr>
            <a:spLocks noGrp="1" noRot="1" noChangeAspect="1" noMove="1" noResize="1" noEditPoints="1" noAdjustHandles="1" noChangeArrowheads="1" noChangeShapeType="1" noTextEdit="1"/>
          </p:cNvSpPr>
          <p:nvPr/>
        </p:nvSpPr>
        <p:spPr>
          <a:xfrm rot="5400000" flipH="1">
            <a:off x="-1410093" y="141137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Scatter Plot</a:t>
            </a:r>
            <a:endParaRPr lang="en-US" sz="4000">
              <a:solidFill>
                <a:srgbClr val="FFFFFF"/>
              </a:solidFill>
            </a:endParaRPr>
          </a:p>
        </p:txBody>
      </p:sp>
      <p:pic>
        <p:nvPicPr>
          <p:cNvPr id="5" name="Picture 5" descr="WhatsApp Image 2023-03-05 at 10.40.42 PM"/>
          <p:cNvPicPr>
            <a:picLocks noChangeAspect="1"/>
          </p:cNvPicPr>
          <p:nvPr/>
        </p:nvPicPr>
        <p:blipFill rotWithShape="1">
          <a:blip r:embed="rId1"/>
          <a:srcRect r="29511"/>
          <a:stretch>
            <a:fillRect/>
          </a:stretch>
        </p:blipFill>
        <p:spPr>
          <a:xfrm>
            <a:off x="4666834" y="637761"/>
            <a:ext cx="6365960" cy="5576771"/>
          </a:xfrm>
          <a:prstGeom prst="rect">
            <a:avLst/>
          </a:prstGeom>
        </p:spPr>
      </p:pic>
      <p:sp>
        <p:nvSpPr>
          <p:cNvPr id="3" name="Content Placeholder 2"/>
          <p:cNvSpPr/>
          <p:nvPr>
            <p:ph idx="1"/>
          </p:nvPr>
        </p:nvSpPr>
        <p:spPr/>
        <p:txBody>
          <a:bodyPr/>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a:spLocks noGrp="1" noRot="1" noChangeAspect="1" noMove="1" noResize="1" noEditPoints="1" noAdjustHandles="1" noChangeArrowheads="1" noChangeShapeType="1" noTextEdit="1"/>
          </p:cNvSpPr>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a:spLocks noGrp="1" noRot="1" noChangeAspect="1" noMove="1" noResize="1" noEditPoints="1" noAdjustHandles="1" noChangeArrowheads="1" noChangeShapeType="1" noTextEdit="1"/>
          </p:cNvSpPr>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p:cNvSpPr>
            <a:spLocks noGrp="1" noRot="1" noChangeAspect="1" noMove="1" noResize="1" noEditPoints="1" noAdjustHandles="1" noChangeArrowheads="1" noChangeShapeType="1" noTextEdit="1"/>
          </p:cNvSpPr>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p:cNvSpPr>
            <a:spLocks noGrp="1" noRot="1" noChangeAspect="1" noMove="1" noResize="1" noEditPoints="1" noAdjustHandles="1" noChangeArrowheads="1" noChangeShapeType="1" noTextEdit="1"/>
          </p:cNvSpPr>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66722" y="586855"/>
            <a:ext cx="3201366" cy="3387497"/>
          </a:xfrm>
        </p:spPr>
        <p:txBody>
          <a:bodyPr anchor="b">
            <a:normAutofit fontScale="90000"/>
          </a:bodyPr>
          <a:lstStyle/>
          <a:p>
            <a:pPr algn="l"/>
            <a:r>
              <a:rPr lang="en-US" sz="4000">
                <a:solidFill>
                  <a:srgbClr val="FFFFFF"/>
                </a:solidFill>
              </a:rPr>
              <a:t>Using the same data set I created the comparison between 2 players in the same team</a:t>
            </a:r>
            <a:endParaRPr lang="en-US" sz="4000">
              <a:solidFill>
                <a:srgbClr val="FFFFFF"/>
              </a:solidFill>
            </a:endParaRPr>
          </a:p>
        </p:txBody>
      </p:sp>
      <p:sp>
        <p:nvSpPr>
          <p:cNvPr id="8" name="Content Placeholder 7"/>
          <p:cNvSpPr>
            <a:spLocks noGrp="1"/>
          </p:cNvSpPr>
          <p:nvPr>
            <p:ph idx="1"/>
          </p:nvPr>
        </p:nvSpPr>
        <p:spPr>
          <a:xfrm>
            <a:off x="4581727" y="649480"/>
            <a:ext cx="3025303" cy="5546047"/>
          </a:xfrm>
        </p:spPr>
        <p:txBody>
          <a:bodyPr anchor="ctr">
            <a:normAutofit/>
          </a:bodyPr>
          <a:lstStyle/>
          <a:p>
            <a:endParaRPr lang="en-US" sz="2000"/>
          </a:p>
        </p:txBody>
      </p:sp>
      <p:pic>
        <p:nvPicPr>
          <p:cNvPr id="4" name="Picture 4" descr="WhatsApp Image 2023-03-05 at 10.39.37 PM"/>
          <p:cNvPicPr>
            <a:picLocks noChangeAspect="1"/>
          </p:cNvPicPr>
          <p:nvPr/>
        </p:nvPicPr>
        <p:blipFill>
          <a:blip r:embed="rId1"/>
          <a:stretch>
            <a:fillRect/>
          </a:stretch>
        </p:blipFill>
        <p:spPr>
          <a:xfrm>
            <a:off x="4713295" y="1541489"/>
            <a:ext cx="6448940" cy="398221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a:spLocks noGrp="1" noRot="1" noChangeAspect="1" noMove="1" noResize="1" noEditPoints="1" noAdjustHandles="1" noChangeArrowheads="1" noChangeShapeType="1" noTextEdit="1"/>
          </p:cNvSpPr>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a:spLocks noGrp="1" noRot="1" noChangeAspect="1" noMove="1" noResize="1" noEditPoints="1" noAdjustHandles="1" noChangeArrowheads="1" noChangeShapeType="1" noTextEdit="1"/>
          </p:cNvSpPr>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p:cNvSpPr>
            <a:spLocks noGrp="1" noRot="1" noChangeAspect="1" noMove="1" noResize="1" noEditPoints="1" noAdjustHandles="1" noChangeArrowheads="1" noChangeShapeType="1" noTextEdit="1"/>
          </p:cNvSpPr>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p:cNvSpPr>
            <a:spLocks noGrp="1" noRot="1" noChangeAspect="1" noMove="1" noResize="1" noEditPoints="1" noAdjustHandles="1" noChangeArrowheads="1" noChangeShapeType="1" noTextEdit="1"/>
          </p:cNvSpPr>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Linear Regression Model</a:t>
            </a:r>
            <a:endParaRPr lang="en-US" sz="4000">
              <a:solidFill>
                <a:srgbClr val="FFFFFF"/>
              </a:solidFill>
            </a:endParaRPr>
          </a:p>
        </p:txBody>
      </p:sp>
      <p:sp>
        <p:nvSpPr>
          <p:cNvPr id="8" name="Content Placeholder 7"/>
          <p:cNvSpPr>
            <a:spLocks noGrp="1"/>
          </p:cNvSpPr>
          <p:nvPr>
            <p:ph idx="1"/>
          </p:nvPr>
        </p:nvSpPr>
        <p:spPr>
          <a:xfrm>
            <a:off x="4581727" y="649480"/>
            <a:ext cx="3025303" cy="5546047"/>
          </a:xfrm>
        </p:spPr>
        <p:txBody>
          <a:bodyPr anchor="ctr">
            <a:normAutofit/>
          </a:bodyPr>
          <a:lstStyle/>
          <a:p>
            <a:endParaRPr lang="en-US" sz="2000"/>
          </a:p>
        </p:txBody>
      </p:sp>
      <p:pic>
        <p:nvPicPr>
          <p:cNvPr id="3" name="Picture 8" descr="ca6b8897-e508-4112-b0ce-0f8e599a04cc"/>
          <p:cNvPicPr>
            <a:picLocks noChangeAspect="1"/>
          </p:cNvPicPr>
          <p:nvPr/>
        </p:nvPicPr>
        <p:blipFill>
          <a:blip r:embed="rId1"/>
          <a:stretch>
            <a:fillRect/>
          </a:stretch>
        </p:blipFill>
        <p:spPr>
          <a:xfrm>
            <a:off x="5215573" y="1584008"/>
            <a:ext cx="5271135" cy="392112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p:cNvSpPr>
            <a:spLocks noGrp="1" noRot="1" noChangeAspect="1" noMove="1" noResize="1" noEditPoints="1" noAdjustHandles="1" noChangeArrowheads="1" noChangeShapeType="1" noTextEdit="1"/>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a:spLocks noGrp="1" noRot="1" noChangeAspect="1" noMove="1" noResize="1" noEditPoints="1" noAdjustHandles="1" noChangeArrowheads="1" noChangeShapeType="1" noTextEdit="1"/>
          </p:cNvSpPr>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a:spLocks noGrp="1" noRot="1" noChangeAspect="1" noMove="1" noResize="1" noEditPoints="1" noAdjustHandles="1" noChangeArrowheads="1" noChangeShapeType="1" noTextEdit="1"/>
          </p:cNvSpPr>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a:spLocks noGrp="1" noRot="1" noChangeAspect="1" noMove="1" noResize="1" noEditPoints="1" noAdjustHandles="1" noChangeArrowheads="1" noChangeShapeType="1" noTextEdit="1"/>
          </p:cNvSpPr>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a:spLocks noGrp="1" noRot="1" noChangeAspect="1" noMove="1" noResize="1" noEditPoints="1" noAdjustHandles="1" noChangeArrowheads="1" noChangeShapeType="1" noTextEdit="1"/>
          </p:cNvSpPr>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a:spLocks noGrp="1" noRot="1" noChangeAspect="1" noMove="1" noResize="1" noEditPoints="1" noAdjustHandles="1" noChangeArrowheads="1" noChangeShapeType="1" noTextEdit="1"/>
          </p:cNvSpPr>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a:spLocks noGrp="1" noRot="1" noChangeAspect="1" noMove="1" noResize="1" noEditPoints="1" noAdjustHandles="1" noChangeArrowheads="1" noChangeShapeType="1" noTextEdit="1"/>
          </p:cNvSpPr>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786765" y="93345"/>
            <a:ext cx="10090150" cy="6156325"/>
          </a:xfrm>
        </p:spPr>
        <p:txBody>
          <a:bodyPr vert="horz" lIns="91440" tIns="45720" rIns="91440" bIns="45720" rtlCol="0" anchor="b">
            <a:normAutofit/>
          </a:bodyPr>
          <a:lstStyle/>
          <a:p>
            <a:endParaRPr lang="en-US" sz="3110" kern="1200">
              <a:solidFill>
                <a:srgbClr val="FFFFFF"/>
              </a:solidFill>
              <a:latin typeface="+mj-lt"/>
              <a:ea typeface="+mj-ea"/>
              <a:cs typeface="+mj-cs"/>
            </a:endParaRPr>
          </a:p>
        </p:txBody>
      </p:sp>
      <p:sp>
        <p:nvSpPr>
          <p:cNvPr id="22" name="Rectangle 21"/>
          <p:cNvSpPr>
            <a:spLocks noGrp="1" noRot="1" noChangeAspect="1" noMove="1" noResize="1" noEditPoints="1" noAdjustHandles="1" noChangeArrowheads="1" noChangeShapeType="1" noTextEdit="1"/>
          </p:cNvSpPr>
          <p:nvPr/>
        </p:nvSpPr>
        <p:spPr>
          <a:xfrm flipH="1">
            <a:off x="0" y="6249670"/>
            <a:ext cx="12217400" cy="618490"/>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creen Shot 2023-03-06 at 3.30.42 PM"/>
          <p:cNvPicPr>
            <a:picLocks noChangeAspect="1"/>
          </p:cNvPicPr>
          <p:nvPr/>
        </p:nvPicPr>
        <p:blipFill>
          <a:blip r:embed="rId1"/>
          <a:srcRect l="8106" t="38556" r="33283" b="15491"/>
          <a:stretch>
            <a:fillRect/>
          </a:stretch>
        </p:blipFill>
        <p:spPr>
          <a:xfrm>
            <a:off x="1818005" y="708025"/>
            <a:ext cx="7669530" cy="51308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p:cNvSpPr>
            <a:spLocks noGrp="1" noRot="1" noChangeAspect="1" noMove="1" noResize="1" noEditPoints="1" noAdjustHandles="1" noChangeArrowheads="1" noChangeShapeType="1" noTextEdit="1"/>
          </p:cNvSpPr>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Grp="1" noRot="1" noChangeAspect="1" noMove="1" noResize="1" noEditPoints="1" noAdjustHandles="1" noChangeArrowheads="1" noChangeShapeType="1" noTextEdit="1"/>
          </p:cNvSpPr>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a:spLocks noGrp="1" noRot="1" noChangeAspect="1" noMove="1" noResize="1" noEditPoints="1" noAdjustHandles="1" noChangeArrowheads="1" noChangeShapeType="1" noTextEdit="1"/>
          </p:cNvSpPr>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p:cNvSpPr>
            <a:spLocks noGrp="1" noRot="1" noChangeAspect="1" noMove="1" noResize="1" noEditPoints="1" noAdjustHandles="1" noChangeArrowheads="1" noChangeShapeType="1" noTextEdit="1"/>
          </p:cNvSpPr>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Rectangle 18"/>
          <p:cNvSpPr>
            <a:spLocks noGrp="1" noRot="1" noChangeAspect="1" noMove="1" noResize="1" noEditPoints="1" noAdjustHandles="1" noChangeArrowheads="1" noChangeShapeType="1" noTextEdit="1"/>
          </p:cNvSpPr>
          <p:nvPr/>
        </p:nvSpPr>
        <p:spPr>
          <a:xfrm rot="5400000" flipH="1">
            <a:off x="-1337310" y="1690370"/>
            <a:ext cx="6504940" cy="3830320"/>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8462" y="586855"/>
            <a:ext cx="3201366" cy="3387497"/>
          </a:xfrm>
        </p:spPr>
        <p:txBody>
          <a:bodyPr anchor="b">
            <a:normAutofit fontScale="90000"/>
          </a:bodyPr>
          <a:lstStyle/>
          <a:p>
            <a:pPr algn="r"/>
            <a:br>
              <a:rPr lang="en-US" sz="3555">
                <a:solidFill>
                  <a:srgbClr val="FFFFFF"/>
                </a:solidFill>
              </a:rPr>
            </a:br>
            <a:br>
              <a:rPr lang="en-US" sz="3555">
                <a:solidFill>
                  <a:srgbClr val="FFFFFF"/>
                </a:solidFill>
              </a:rPr>
            </a:br>
            <a:br>
              <a:rPr lang="en-US" sz="3555">
                <a:solidFill>
                  <a:srgbClr val="FFFFFF"/>
                </a:solidFill>
              </a:rPr>
            </a:br>
            <a:r>
              <a:rPr lang="en-US" sz="3555">
                <a:solidFill>
                  <a:srgbClr val="FFFFFF"/>
                </a:solidFill>
              </a:rPr>
              <a:t>Accuracy:</a:t>
            </a:r>
            <a:br>
              <a:rPr lang="en-US" sz="3555">
                <a:solidFill>
                  <a:srgbClr val="FFFFFF"/>
                </a:solidFill>
              </a:rPr>
            </a:br>
            <a:r>
              <a:rPr lang="en-US" sz="3555">
                <a:solidFill>
                  <a:srgbClr val="FFFFFF"/>
                </a:solidFill>
              </a:rPr>
              <a:t>Ultimately, the linear regression model scored a test accuracy of 88.17 %</a:t>
            </a:r>
            <a:endParaRPr lang="en-US" sz="3555">
              <a:solidFill>
                <a:srgbClr val="FFFFFF"/>
              </a:solidFill>
            </a:endParaRPr>
          </a:p>
        </p:txBody>
      </p:sp>
      <p:pic>
        <p:nvPicPr>
          <p:cNvPr id="7" name="Picture 9" descr="Screen Shot 2023-03-06 at 1.34.00 PM"/>
          <p:cNvPicPr>
            <a:picLocks noChangeAspect="1"/>
          </p:cNvPicPr>
          <p:nvPr>
            <p:ph idx="1"/>
          </p:nvPr>
        </p:nvPicPr>
        <p:blipFill>
          <a:blip r:embed="rId1"/>
          <a:srcRect l="55422" t="34347" r="10590" b="6825"/>
          <a:stretch>
            <a:fillRect/>
          </a:stretch>
        </p:blipFill>
        <p:spPr>
          <a:xfrm>
            <a:off x="4250055" y="883285"/>
            <a:ext cx="6692900" cy="472313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698</Words>
  <Application>WPS Writer</Application>
  <PresentationFormat>Widescreen</PresentationFormat>
  <Paragraphs>24</Paragraphs>
  <Slides>10</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10</vt:i4>
      </vt:variant>
    </vt:vector>
  </HeadingPairs>
  <TitlesOfParts>
    <vt:vector size="20" baseType="lpstr">
      <vt:lpstr>Arial</vt:lpstr>
      <vt:lpstr>SimSun</vt:lpstr>
      <vt:lpstr>Wingdings</vt:lpstr>
      <vt:lpstr>Calibri</vt:lpstr>
      <vt:lpstr>Helvetica Neue</vt:lpstr>
      <vt:lpstr>Calibri Light</vt:lpstr>
      <vt:lpstr>Microsoft YaHei</vt:lpstr>
      <vt:lpstr>汉仪旗黑</vt:lpstr>
      <vt:lpstr>Arial Unicode MS</vt:lpstr>
      <vt:lpstr>Office Theme</vt:lpstr>
      <vt:lpstr>Fantasy Premium League </vt:lpstr>
      <vt:lpstr>The main fields I choosed from the Dataset are :  1) Position  2) Rank  3)Expected Goals 4) Goals Scored 5) Penalties</vt:lpstr>
      <vt:lpstr>Outliers</vt:lpstr>
      <vt:lpstr>Correlation Between  expected goals and goals scored</vt:lpstr>
      <vt:lpstr>Scatter Plot</vt:lpstr>
      <vt:lpstr>Using the same data set I created the comparison between 2 players in the same team</vt:lpstr>
      <vt:lpstr>Linear Regression Model</vt:lpstr>
      <vt:lpstr>PowerPoint 演示文稿</vt:lpstr>
      <vt:lpstr>   Accuracy: Ultimately, the linear regression model scored a test accuracy of 88.17 %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nikroshitha</dc:creator>
  <cp:lastModifiedBy>nikroshitha notani</cp:lastModifiedBy>
  <cp:revision>7</cp:revision>
  <dcterms:created xsi:type="dcterms:W3CDTF">2023-03-06T23:54:53Z</dcterms:created>
  <dcterms:modified xsi:type="dcterms:W3CDTF">2023-03-06T23:54:53Z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1033-4.4.2.7667</vt:lpwstr>
  </property>
  <property fmtid="{D5CDD505-2E9C-101B-9397-08002B2CF9AE}" pid="3" name="ICV">
    <vt:lpwstr>9CB87C819CB0443B95B598E564C34EF1</vt:lpwstr>
  </property>
</Properties>
</file>

<file path=docProps/thumbnail.jpeg>
</file>